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2" r:id="rId5"/>
    <p:sldId id="260" r:id="rId6"/>
    <p:sldId id="266" r:id="rId7"/>
    <p:sldId id="259" r:id="rId8"/>
    <p:sldId id="265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933A6-03BC-4EB3-993F-7FE3FF9F7FD1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3B671-DC60-4EC3-84C6-2B4F22AC04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84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3B671-DC60-4EC3-84C6-2B4F22AC04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0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7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3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18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3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8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3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59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57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5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89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A0BF9-90A5-4DB1-AEDE-7FBB9CB50179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15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026" y="285790"/>
            <a:ext cx="10723417" cy="3233903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ФЕДЕРАЛЬНОЕ ГОСУДАРСТВЕННОЕ БЮДЖЕТНОЕ НАУЧНОЕ УЧРЕЖДЕНИЕ ПЕРВОМАЙСКАЯ СЕЛЕКЦИОННО-ОПЫТНАЯ СТАНЦИЯ САХАРНОЙ СВЁКЛЫ</a:t>
            </a:r>
            <a:b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(ФГБНУ Первомайская СОС)</a:t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направлений, соответствующих программе создания и развития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Селекционно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–семеноводческого центра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ФГБНУ «Первомайская СОС»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7735" y="3672217"/>
            <a:ext cx="9144000" cy="165576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Краснодарский край, г. Гулькевичи</a:t>
            </a:r>
            <a:endParaRPr lang="ru-RU" dirty="0">
              <a:latin typeface="+mj-lt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37735" y="5480504"/>
            <a:ext cx="10259461" cy="1151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ССЦ,  Мищенко Владимир Николаевич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0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3132"/>
            <a:ext cx="10515600" cy="7956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и оборудование, приобретенные в 2022 году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средств гранта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909" y="2975343"/>
            <a:ext cx="1591194" cy="12375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574" y="4551034"/>
            <a:ext cx="1591194" cy="1237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909" y="4551034"/>
            <a:ext cx="1591194" cy="12375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823" y="4517328"/>
            <a:ext cx="1591194" cy="12375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684" y="4551034"/>
            <a:ext cx="1591194" cy="12375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1C4938-F533-B3B6-51AB-8CF928ACA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2955147"/>
            <a:ext cx="3970299" cy="297772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EAD025-9B8F-3BF4-D6FF-A2579ADF4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386" y="3058540"/>
            <a:ext cx="3947382" cy="28568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9CB45AF-F0DB-2A0C-029E-8D0C2A534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939" y="2975343"/>
            <a:ext cx="2138661" cy="2856838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" y="-78058"/>
            <a:ext cx="12192000" cy="6936058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35336"/>
              </p:ext>
            </p:extLst>
          </p:nvPr>
        </p:nvGraphicFramePr>
        <p:xfrm>
          <a:off x="831849" y="1406876"/>
          <a:ext cx="1006289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1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9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оборудования/техники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Кол-во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Серверное оборудование с программным обеспечением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компл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Лаборатория микроклонального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размножения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компл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Плуг оборотный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dirty="0" err="1">
                          <a:solidFill>
                            <a:schemeClr val="tx1"/>
                          </a:solidFill>
                        </a:rPr>
                        <a:t>шт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9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3132"/>
            <a:ext cx="10515600" cy="449357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и оборудование, приобретенные в 202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году за счет внебюджетных средств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909" y="2975343"/>
            <a:ext cx="1591194" cy="12375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574" y="4551034"/>
            <a:ext cx="1591194" cy="1237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909" y="4551034"/>
            <a:ext cx="1591194" cy="12375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823" y="4517328"/>
            <a:ext cx="1591194" cy="12375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684" y="4551034"/>
            <a:ext cx="1591194" cy="12375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1A5CE5-A6A4-84A5-FD4A-068BA438B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299" y="4095694"/>
            <a:ext cx="3067896" cy="17256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BD63BB-5565-935A-B504-FCF48914B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008" y="2495095"/>
            <a:ext cx="1830995" cy="32935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6D4421-1DDC-5416-F545-FD493EB37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142" y="3575232"/>
            <a:ext cx="3972084" cy="23633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7768" y="835119"/>
            <a:ext cx="2952750" cy="18288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11512" y="1"/>
            <a:ext cx="12303512" cy="68580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809012"/>
              </p:ext>
            </p:extLst>
          </p:nvPr>
        </p:nvGraphicFramePr>
        <p:xfrm>
          <a:off x="1266066" y="722488"/>
          <a:ext cx="7631701" cy="2847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4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330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п/п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Наименование приобретенного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</a:rPr>
                        <a:t> оборудования/техники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Кол-во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59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Грядообразователь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D35-130, механический каток, 2 ротора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компл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88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Складской погрузчик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HELI CPCD35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шт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859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Культиватор навесной предпосевной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Korund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8/450 K MAR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шт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39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Пневматическая овощная сеялка точного высева 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Olimpia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, 4 ряда, 2-х строчный высев, фиксированная жесткая рама.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компл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25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423746"/>
            <a:ext cx="10515600" cy="64503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Проведение научных исследований и разработка новых технологий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068780"/>
            <a:ext cx="7509262" cy="53320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Включен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Государственный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селекционных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 РФ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гибрид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сахарной свеклы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Корвет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зоне),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охрану № 86200 от 25.02.2022 г.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Гибрид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Корвет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генетически одноростковый диплоидный гибрид на стерильной основе. 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N-Z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типа, средне-позднеспелый, устойчив к церкоспорозу, цветушности и корневым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гнилям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Форма корнеплода – широко-коническая, погруженность в почву  70-80 %.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урожайность за годы испытания – 68,0 т/га, потенциальная – 80,9 %.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Сахаристость средняя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–18,8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20,7 %.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сахара – 10-12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более т/га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483" y="1495642"/>
            <a:ext cx="3897391" cy="404651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2952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396" y="596517"/>
            <a:ext cx="10515600" cy="5509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запланированных мероприятий в 2022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106996"/>
              </p:ext>
            </p:extLst>
          </p:nvPr>
        </p:nvGraphicFramePr>
        <p:xfrm>
          <a:off x="532695" y="1460811"/>
          <a:ext cx="11209539" cy="52838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29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0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41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Наименование мероприятия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386"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модернизации научной инфраструктуры, выполняемые за счет средств гранта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Выполнено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полном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386"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приобретению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селекционной техники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лабораторного оборудования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средств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Выполнено в полном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01"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основных средств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из внебюджетных источников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Выполнено в полном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871"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расходных материалов и комплектующих изделий для проведения научных исследований и разработки новых технологий в области селекции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Выполнено в полном объеме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755576"/>
                  </a:ext>
                </a:extLst>
              </a:tr>
              <a:tr h="1200871"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научных исследований и разработка новых технологий в области селекции по направлению «Селекция и семеноводство сахарной свёклы» (этап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Проведены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исследования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селекции по направлению «Селекция и семеноводство сахарной свёклы» (этап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 отчет о НИРТ. Зарегистрирован 1 РИД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(гибрид Корвет)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538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92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0678" y="599300"/>
            <a:ext cx="7402551" cy="370855"/>
          </a:xfrm>
        </p:spPr>
        <p:txBody>
          <a:bodyPr/>
          <a:lstStyle/>
          <a:p>
            <a:r>
              <a:rPr lang="ru-RU" sz="1800" b="1" dirty="0">
                <a:solidFill>
                  <a:prstClr val="black"/>
                </a:solidFill>
              </a:rPr>
              <a:t>Выполнение запланированных мероприятий в 2022 году</a:t>
            </a:r>
            <a:endParaRPr lang="ru-RU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746092"/>
              </p:ext>
            </p:extLst>
          </p:nvPr>
        </p:nvGraphicFramePr>
        <p:xfrm>
          <a:off x="1245870" y="1081666"/>
          <a:ext cx="10184130" cy="5020910"/>
        </p:xfrm>
        <a:graphic>
          <a:graphicData uri="http://schemas.openxmlformats.org/drawingml/2006/table">
            <a:tbl>
              <a:tblPr firstRow="1" firstCol="1" bandRow="1"/>
              <a:tblGrid>
                <a:gridCol w="541763">
                  <a:extLst>
                    <a:ext uri="{9D8B030D-6E8A-4147-A177-3AD203B41FA5}">
                      <a16:colId xmlns:a16="http://schemas.microsoft.com/office/drawing/2014/main" val="3642787128"/>
                    </a:ext>
                  </a:extLst>
                </a:gridCol>
                <a:gridCol w="5994223">
                  <a:extLst>
                    <a:ext uri="{9D8B030D-6E8A-4147-A177-3AD203B41FA5}">
                      <a16:colId xmlns:a16="http://schemas.microsoft.com/office/drawing/2014/main" val="2340753171"/>
                    </a:ext>
                  </a:extLst>
                </a:gridCol>
                <a:gridCol w="1027607">
                  <a:extLst>
                    <a:ext uri="{9D8B030D-6E8A-4147-A177-3AD203B41FA5}">
                      <a16:colId xmlns:a16="http://schemas.microsoft.com/office/drawing/2014/main" val="1370047983"/>
                    </a:ext>
                  </a:extLst>
                </a:gridCol>
                <a:gridCol w="1304693">
                  <a:extLst>
                    <a:ext uri="{9D8B030D-6E8A-4147-A177-3AD203B41FA5}">
                      <a16:colId xmlns:a16="http://schemas.microsoft.com/office/drawing/2014/main" val="1185590088"/>
                    </a:ext>
                  </a:extLst>
                </a:gridCol>
                <a:gridCol w="1315844">
                  <a:extLst>
                    <a:ext uri="{9D8B030D-6E8A-4147-A177-3AD203B41FA5}">
                      <a16:colId xmlns:a16="http://schemas.microsoft.com/office/drawing/2014/main" val="3670010305"/>
                    </a:ext>
                  </a:extLst>
                </a:gridCol>
              </a:tblGrid>
              <a:tr h="32412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п.п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за текущий год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05323"/>
                  </a:ext>
                </a:extLst>
              </a:tr>
              <a:tr h="835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Запланировано на текущий год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Достигнуто за отчетный период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96705"/>
                  </a:ext>
                </a:extLst>
              </a:tr>
              <a:tr h="833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исследователей в возрасте до 39 лет в общей численности работников селекционно-семеноводческого, селекционно-племенного центра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897724"/>
                  </a:ext>
                </a:extLst>
              </a:tr>
              <a:tr h="833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результатов интеллектуальной деятельности,включая селекционные достижения, полученных в рамках деятельности по реализации программы создания и развития центра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1528"/>
                  </a:ext>
                </a:extLst>
              </a:tr>
              <a:tr h="5557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созданных технологий на основе собственных разработок получателя гранта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02358"/>
                  </a:ext>
                </a:extLst>
              </a:tr>
              <a:tr h="833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работников селекционно-семеноводческого, селекционно-племенного центра, прошедшихобучение по программам повышения квалификации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36120"/>
                  </a:ext>
                </a:extLst>
              </a:tr>
              <a:tr h="4804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производства оригинальных и элитных семян сахарная свекла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942187"/>
                  </a:ext>
                </a:extLst>
              </a:tr>
              <a:tr h="3241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реализации оригинальных и элитных семян сахарная свекла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54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38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73132"/>
            <a:ext cx="10515600" cy="7956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Коммерциализация и трансфер технологий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545186"/>
              </p:ext>
            </p:extLst>
          </p:nvPr>
        </p:nvGraphicFramePr>
        <p:xfrm>
          <a:off x="887011" y="1244772"/>
          <a:ext cx="10460439" cy="5161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2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3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3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81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59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заключенных лицензионных договоров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произведенного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реализованного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семенного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материала, т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 / 0,10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53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самообеспечения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Российской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Федерации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семенами сахарной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свеклы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отечественной селекции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 (в </a:t>
                      </a:r>
                      <a:r>
                        <a:rPr lang="ru-RU" sz="1600" b="1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собственной селекции учреждения, %)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(1,5)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(1,6)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986">
                <a:tc>
                  <a:txBody>
                    <a:bodyPr/>
                    <a:lstStyle/>
                    <a:p>
                      <a:pPr marL="0" indent="806450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изнес партнеры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806450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НПХ «Кубань», филиал ФГБНУ «НЦЗ им. П.П. Лукьяненко»;</a:t>
                      </a:r>
                    </a:p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ОСХ «Урупское», филиал ФГБНУ «ФНЦ ВНИИМК»;</a:t>
                      </a:r>
                    </a:p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«Агро Инвест»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НПХ «Кубань», филиал ФГБНУ «НЦЗ им. П.П. Лукьяненко»,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«Урупское», филиал ФГБНУ «ФНЦ ВНИИМК»,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СоюзАгро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«Имени Ильича»,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ПЗ «Наша родина»,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ОАО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 «Победа»,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«Агромир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Сидс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«Сельхоз-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Галан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Техада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ОАО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АФП «Нива».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77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внебюджетных средств от коммерциализации научно-технических результатов,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41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95" y="312234"/>
            <a:ext cx="11090971" cy="383534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b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b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селекционного центра на 2023 </a:t>
            </a:r>
            <a:r>
              <a:rPr lang="ru-RU" sz="2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мероприятия </a:t>
            </a:r>
            <a:r>
              <a:rPr lang="ru-RU" sz="2200" dirty="0" smtClean="0">
                <a:latin typeface="Arial" panose="020B0604020202020204" pitchFamily="34" charset="0"/>
              </a:rPr>
              <a:t/>
            </a:r>
            <a:br>
              <a:rPr lang="ru-RU" sz="2200" dirty="0" smtClean="0">
                <a:latin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</a:rPr>
              <a:t>- </a:t>
            </a:r>
            <a:r>
              <a:rPr lang="ru-RU" sz="2000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Приобретение</a:t>
            </a:r>
            <a:r>
              <a:rPr lang="ru-RU" sz="2000" b="1" i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r>
              <a:rPr lang="ru-RU" sz="200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22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sz="2200" i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агрегат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для чеканки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семенников;</a:t>
            </a:r>
            <a:r>
              <a:rPr lang="ru-RU" sz="1400" b="1" dirty="0" smtClean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опрыскиватель;</a:t>
            </a:r>
            <a:r>
              <a:rPr lang="ru-RU" sz="1400" b="1" dirty="0" smtClean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почвообрабатывающая техника;</a:t>
            </a:r>
            <a:r>
              <a:rPr lang="ru-RU" sz="1400" b="1" dirty="0" smtClean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жатка - косилка валковая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;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полотняно-транспортный подборщик валков,</a:t>
            </a:r>
            <a:r>
              <a:rPr lang="ru-RU" sz="1400" b="1" dirty="0" smtClean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влагомер лабораторный; рассев лабораторный</a:t>
            </a:r>
            <a:b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sz="1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ru-RU" sz="2000" b="1" i="1" kern="0" dirty="0">
                <a:solidFill>
                  <a:srgbClr val="000000"/>
                </a:solidFill>
                <a:latin typeface="+mn-lt"/>
                <a:cs typeface="Arial"/>
              </a:rPr>
              <a:t>О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рганизация </a:t>
            </a:r>
            <a:r>
              <a:rPr lang="ru-RU" sz="2000" b="1" i="1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повышения квалификации работников 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центра (</a:t>
            </a:r>
            <a:r>
              <a:rPr lang="ru-RU" sz="2000" b="1" i="1" dirty="0" smtClean="0">
                <a:latin typeface="+mn-lt"/>
              </a:rPr>
              <a:t>направление биотехнология</a:t>
            </a:r>
            <a:r>
              <a:rPr lang="ru-RU" sz="2000" b="1" i="1" dirty="0" smtClean="0">
                <a:latin typeface="+mn-lt"/>
              </a:rPr>
              <a:t>)</a:t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/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>- Ввод в эксплуатацию лаборатории микроклонального размножения</a:t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/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>-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 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Проведение </a:t>
            </a:r>
            <a:r>
              <a:rPr lang="ru-RU" sz="2000" b="1" i="1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научных исследований и разработка новых технологий в области селекции по направлению «Селекция и семеноводство сахарной 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свёклы» </a:t>
            </a:r>
            <a:b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</a:b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/>
            </a:r>
            <a:b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</a:b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-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 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Приобретение </a:t>
            </a:r>
            <a:r>
              <a:rPr lang="ru-RU" sz="2000" b="1" i="1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расходных материалов и комплектующих </a:t>
            </a:r>
            <a:r>
              <a:rPr lang="ru-RU" sz="2000" b="1" i="1" kern="0" dirty="0" smtClean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изделий </a:t>
            </a:r>
            <a:r>
              <a:rPr lang="ru-RU" sz="2000" b="1" i="1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/>
              </a:rPr>
              <a:t>для проведения научных исследований</a:t>
            </a:r>
            <a:endParaRPr lang="ru-RU" sz="2000" b="1" i="1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9794" y="4627757"/>
            <a:ext cx="10511108" cy="1717288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довести долю </a:t>
            </a: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исследователей в возрасте до 39 лет в общей численности работников - 20</a:t>
            </a: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%;</a:t>
            </a:r>
          </a:p>
          <a:p>
            <a:pPr lv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производство оригинальных и </a:t>
            </a:r>
            <a:r>
              <a:rPr 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базисных (элитных) </a:t>
            </a: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семян сахарной свеклы  - 0,15 тонн;</a:t>
            </a:r>
          </a:p>
          <a:p>
            <a:pPr lv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оригинальных </a:t>
            </a: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элитных семян сахарная свекла - </a:t>
            </a:r>
            <a:r>
              <a:rPr 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0,12 тонн</a:t>
            </a:r>
            <a:r>
              <a:rPr 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dirty="0" smtClean="0"/>
              <a:t>-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в Государственное испытание нового гибрида сахарной свеклы пригодного для ранних сроков уборки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0525" y="4147582"/>
            <a:ext cx="2689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57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625</Words>
  <Application>Microsoft Office PowerPoint</Application>
  <PresentationFormat>Широкоэкранный</PresentationFormat>
  <Paragraphs>129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 ФЕДЕРАЛЬНОЕ ГОСУДАРСТВЕННОЕ БЮДЖЕТНОЕ НАУЧНОЕ УЧРЕЖДЕНИЕ ПЕРВОМАЙСКАЯ СЕЛЕКЦИОННО-ОПЫТНАЯ СТАНЦИЯ САХАРНОЙ СВЁКЛЫ (ФГБНУ Первомайская СОС)    «Реализация направлений, соответствующих программе создания и развития Селекционно–семеноводческого центра  ФГБНУ «Первомайская СОС» </vt:lpstr>
      <vt:lpstr>Техника и оборудование, приобретенные в 2022 году  за счет средств гранта </vt:lpstr>
      <vt:lpstr>Техника и оборудование, приобретенные в 2022 году за счет внебюджетных средств</vt:lpstr>
      <vt:lpstr>Проведение научных исследований и разработка новых технологий</vt:lpstr>
      <vt:lpstr>Выполнение запланированных мероприятий в 2022 году </vt:lpstr>
      <vt:lpstr>Выполнение запланированных мероприятий в 2022 году</vt:lpstr>
      <vt:lpstr>Коммерциализация и трансфер технологий</vt:lpstr>
      <vt:lpstr>                                                                                                            План развития селекционного центра на 2023 год Планируемые мероприятия  - Приобретение:  агрегат для чеканки семенников; опрыскиватель; почвообрабатывающая техника; жатка - косилка валковая; полотняно-транспортный подборщик валков, влагомер лабораторный; рассев лабораторный  - Организация повышения квалификации работников центра (направление биотехнология)  - Ввод в эксплуатацию лаборатории микроклонального размножения  - Проведение научных исследований и разработка новых технологий в области селекции по направлению «Селекция и семеноводство сахарной свёклы»   - Приобретение расходных материалов и комплектующих изделий для проведения научных исследований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к совещанию   по вопросам реализации подпрограммы  «Развитие селекции и семеноводства картофеля в Российской Федерации» Федеральной научно-технической программы развития сельского хозяйства на 2017-2030 годы</dc:title>
  <dc:creator>Пешехонова Юлия Сергеевна</dc:creator>
  <cp:lastModifiedBy>SELECT</cp:lastModifiedBy>
  <cp:revision>80</cp:revision>
  <cp:lastPrinted>2023-01-30T10:25:59Z</cp:lastPrinted>
  <dcterms:created xsi:type="dcterms:W3CDTF">2022-12-13T09:04:50Z</dcterms:created>
  <dcterms:modified xsi:type="dcterms:W3CDTF">2023-02-15T08:38:26Z</dcterms:modified>
</cp:coreProperties>
</file>